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8" r:id="rId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4130BD3-A9C2-E84B-E222-450F71773B6C}"/>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A1E9259F-EEF3-75BB-31CF-AB701A5B7A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87ACA8CD-E50C-AEA2-698A-F298A2292641}"/>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5" name="Segnaposto piè di pagina 4">
            <a:extLst>
              <a:ext uri="{FF2B5EF4-FFF2-40B4-BE49-F238E27FC236}">
                <a16:creationId xmlns:a16="http://schemas.microsoft.com/office/drawing/2014/main" id="{F0EDC49C-A4C3-3D5C-23C0-CF9B38DAA53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96D0416-7DEE-FBFE-22E7-2B2F841322E9}"/>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1422852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A9112AA-3227-6F71-098C-8D27E7B66BBA}"/>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D4582D59-E27E-2B05-1EE7-A9C1FAE5E047}"/>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4722396-84BA-B7E1-D35A-D1293FBE8E74}"/>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5" name="Segnaposto piè di pagina 4">
            <a:extLst>
              <a:ext uri="{FF2B5EF4-FFF2-40B4-BE49-F238E27FC236}">
                <a16:creationId xmlns:a16="http://schemas.microsoft.com/office/drawing/2014/main" id="{EE19AC46-58D5-438A-224C-6983B4219CD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854B6F54-9D83-FBDC-70F1-C3C715F49A67}"/>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3876792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FF3A7EC-5A80-EACB-7B3E-B9E1FA3AE897}"/>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55F6502A-FF80-A83B-FF7B-D7075BF6E42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D47A8E22-5638-B0C4-617A-32F65AA135EC}"/>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5" name="Segnaposto piè di pagina 4">
            <a:extLst>
              <a:ext uri="{FF2B5EF4-FFF2-40B4-BE49-F238E27FC236}">
                <a16:creationId xmlns:a16="http://schemas.microsoft.com/office/drawing/2014/main" id="{037E236A-CCD6-F65B-2A1D-5FA1A44CF37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141A878-6383-C56D-D8F1-56B5B8957B3B}"/>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662099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C0391E4-4789-507F-B183-1DD2C2BE036C}"/>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9BD9A1C4-B499-437E-33F7-132F56A2E758}"/>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190519FC-501C-571D-C1A1-549940CED3DD}"/>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5BE995F5-C327-70F5-4B78-2303CF949744}"/>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6" name="Segnaposto piè di pagina 5">
            <a:extLst>
              <a:ext uri="{FF2B5EF4-FFF2-40B4-BE49-F238E27FC236}">
                <a16:creationId xmlns:a16="http://schemas.microsoft.com/office/drawing/2014/main" id="{011DBFB2-CB09-6801-98F1-93AB9681378E}"/>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A039DBB4-3F60-37D8-3E58-4CD8A944344C}"/>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3539088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6B9D63B-53B5-42C9-446B-58F07EC30B36}"/>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8E6687E9-E4C6-BDE3-04D9-A70A2040BA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153BAA00-49D6-A8F8-0DC6-3C32D0F4BB13}"/>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8B3166E0-DA14-5145-535F-76762E6DB1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F30C1508-9D9D-DE5C-A499-B05DB8152B2C}"/>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EB32F2B1-4ED4-560C-2B04-9D2833EBBCB3}"/>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8" name="Segnaposto piè di pagina 7">
            <a:extLst>
              <a:ext uri="{FF2B5EF4-FFF2-40B4-BE49-F238E27FC236}">
                <a16:creationId xmlns:a16="http://schemas.microsoft.com/office/drawing/2014/main" id="{54476F6A-BCB0-33E6-98E4-327A1B0E9979}"/>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F0FF7A32-B28B-9C43-3CE0-E4B629519D3E}"/>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37892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B87A498-F04B-69F8-0A0B-9577BF8986F4}"/>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E822A633-168F-C5C5-0D8C-6E7AF76A0037}"/>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4" name="Segnaposto piè di pagina 3">
            <a:extLst>
              <a:ext uri="{FF2B5EF4-FFF2-40B4-BE49-F238E27FC236}">
                <a16:creationId xmlns:a16="http://schemas.microsoft.com/office/drawing/2014/main" id="{1DD0FD8A-2260-F70A-4519-6739EF8B0F4B}"/>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D5639468-11CE-704A-19D8-1DDEB620ABAE}"/>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2164277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68FB2466-280E-A7A9-D119-03EAB2C4E896}"/>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3" name="Segnaposto piè di pagina 2">
            <a:extLst>
              <a:ext uri="{FF2B5EF4-FFF2-40B4-BE49-F238E27FC236}">
                <a16:creationId xmlns:a16="http://schemas.microsoft.com/office/drawing/2014/main" id="{B200C955-CAB3-B1C2-7595-4C57CFECAE17}"/>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85712725-AA1F-5D10-8E3F-356B9208E51B}"/>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4016980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7D18CBD-5681-3415-F431-2650FC29264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522E0ED-0308-287E-2EDD-A993F060A9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44E16939-BF15-2F6D-BE37-EDE4FAE7FE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C419544D-9C37-5498-66AB-51A45265686F}"/>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6" name="Segnaposto piè di pagina 5">
            <a:extLst>
              <a:ext uri="{FF2B5EF4-FFF2-40B4-BE49-F238E27FC236}">
                <a16:creationId xmlns:a16="http://schemas.microsoft.com/office/drawing/2014/main" id="{3A048713-9210-0D41-7CC0-537119338E6B}"/>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92214C3D-1BED-1754-25A5-6961BB2B14C7}"/>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497587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52EFD52-B74C-91DF-7746-D2179ADAEDCF}"/>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1968CC15-EDE8-97AF-5C52-FA8B6D11D1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94A78A34-2C3A-ABFF-89E3-BC74A951B0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748034EF-DE8F-B8E3-5E46-53FA72C4A2A0}"/>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6" name="Segnaposto piè di pagina 5">
            <a:extLst>
              <a:ext uri="{FF2B5EF4-FFF2-40B4-BE49-F238E27FC236}">
                <a16:creationId xmlns:a16="http://schemas.microsoft.com/office/drawing/2014/main" id="{CB8AE0D3-BFD4-192C-19A1-D7AFFFC17A7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6A5657F6-B645-7100-B070-1BE2D236B1D8}"/>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2181333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D94D57C-6DFE-F8A1-FB32-CB772F662D64}"/>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3F143CB-4E1A-ADC9-EB5E-03DDA642ACAB}"/>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DFA314B4-52C0-671A-F7E0-B600AEBBB44C}"/>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5" name="Segnaposto piè di pagina 4">
            <a:extLst>
              <a:ext uri="{FF2B5EF4-FFF2-40B4-BE49-F238E27FC236}">
                <a16:creationId xmlns:a16="http://schemas.microsoft.com/office/drawing/2014/main" id="{38A60518-447B-F114-0BE6-BD3B7F1924A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4D8D0AC-4C37-0DF2-D81E-1C346F41C6FF}"/>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2012192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A0FE21B5-D442-6DD8-6F1F-C91BFDC6627F}"/>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FBAE8C98-1D39-35BC-D582-59F7768EFBD0}"/>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64052B0-8A10-5A3D-68C6-007E78FD46F2}"/>
              </a:ext>
            </a:extLst>
          </p:cNvPr>
          <p:cNvSpPr>
            <a:spLocks noGrp="1"/>
          </p:cNvSpPr>
          <p:nvPr>
            <p:ph type="dt" sz="half" idx="10"/>
          </p:nvPr>
        </p:nvSpPr>
        <p:spPr/>
        <p:txBody>
          <a:bodyPr/>
          <a:lstStyle/>
          <a:p>
            <a:fld id="{2B752135-97C4-4800-AF6D-6DD4905D89FB}" type="datetimeFigureOut">
              <a:rPr lang="it-IT" smtClean="0"/>
              <a:t>17/04/2023</a:t>
            </a:fld>
            <a:endParaRPr lang="it-IT"/>
          </a:p>
        </p:txBody>
      </p:sp>
      <p:sp>
        <p:nvSpPr>
          <p:cNvPr id="5" name="Segnaposto piè di pagina 4">
            <a:extLst>
              <a:ext uri="{FF2B5EF4-FFF2-40B4-BE49-F238E27FC236}">
                <a16:creationId xmlns:a16="http://schemas.microsoft.com/office/drawing/2014/main" id="{288745D5-21DA-F69D-5A1F-127E2C12DC87}"/>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6DAB4DD-9B13-837F-AFA4-05F0D61EADC2}"/>
              </a:ext>
            </a:extLst>
          </p:cNvPr>
          <p:cNvSpPr>
            <a:spLocks noGrp="1"/>
          </p:cNvSpPr>
          <p:nvPr>
            <p:ph type="sldNum" sz="quarter" idx="12"/>
          </p:nvPr>
        </p:nvSpPr>
        <p:spPr/>
        <p:txBody>
          <a:bodyPr/>
          <a:lstStyle/>
          <a:p>
            <a:fld id="{42F49EAA-AAC7-4680-B770-47F1EE66F5C0}" type="slidenum">
              <a:rPr lang="it-IT" smtClean="0"/>
              <a:t>‹N›</a:t>
            </a:fld>
            <a:endParaRPr lang="it-IT"/>
          </a:p>
        </p:txBody>
      </p:sp>
    </p:spTree>
    <p:extLst>
      <p:ext uri="{BB962C8B-B14F-4D97-AF65-F5344CB8AC3E}">
        <p14:creationId xmlns:p14="http://schemas.microsoft.com/office/powerpoint/2010/main" val="2167203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3380B43D-00C3-E0E6-1024-8F3688D16E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5C75CED-55E9-6FD6-0E6E-E91B17BF87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36D4633-F98E-9F3A-780E-E3B94ACD5E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752135-97C4-4800-AF6D-6DD4905D89FB}" type="datetimeFigureOut">
              <a:rPr lang="it-IT" smtClean="0"/>
              <a:t>17/04/2023</a:t>
            </a:fld>
            <a:endParaRPr lang="it-IT"/>
          </a:p>
        </p:txBody>
      </p:sp>
      <p:sp>
        <p:nvSpPr>
          <p:cNvPr id="5" name="Segnaposto piè di pagina 4">
            <a:extLst>
              <a:ext uri="{FF2B5EF4-FFF2-40B4-BE49-F238E27FC236}">
                <a16:creationId xmlns:a16="http://schemas.microsoft.com/office/drawing/2014/main" id="{10D3C572-CDC8-7D31-E6DB-266E601753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79F8E9DE-1BA3-31A7-FE31-EE756FB475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F49EAA-AAC7-4680-B770-47F1EE66F5C0}" type="slidenum">
              <a:rPr lang="it-IT" smtClean="0"/>
              <a:t>‹N›</a:t>
            </a:fld>
            <a:endParaRPr lang="it-IT"/>
          </a:p>
        </p:txBody>
      </p:sp>
    </p:spTree>
    <p:extLst>
      <p:ext uri="{BB962C8B-B14F-4D97-AF65-F5344CB8AC3E}">
        <p14:creationId xmlns:p14="http://schemas.microsoft.com/office/powerpoint/2010/main" val="78647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youtu.be/DoXg3Yy56oo" TargetMode="External"/><Relationship Id="rId2" Type="http://schemas.openxmlformats.org/officeDocument/2006/relationships/hyperlink" Target="https://youtu.be/hb5IMJKMVDM"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EDA4C03-1CBF-A386-B56C-5E0C4F3B74C9}"/>
              </a:ext>
            </a:extLst>
          </p:cNvPr>
          <p:cNvSpPr>
            <a:spLocks noGrp="1"/>
          </p:cNvSpPr>
          <p:nvPr>
            <p:ph type="ctrTitle"/>
          </p:nvPr>
        </p:nvSpPr>
        <p:spPr>
          <a:xfrm>
            <a:off x="1524000" y="1214438"/>
            <a:ext cx="9144000" cy="1655762"/>
          </a:xfrm>
        </p:spPr>
        <p:txBody>
          <a:bodyPr>
            <a:normAutofit fontScale="90000"/>
          </a:bodyPr>
          <a:lstStyle/>
          <a:p>
            <a:r>
              <a:rPr lang="it-IT" sz="3100" dirty="0">
                <a:solidFill>
                  <a:schemeClr val="bg1">
                    <a:lumMod val="95000"/>
                  </a:schemeClr>
                </a:solidFill>
              </a:rPr>
              <a:t>Corso di Laurea </a:t>
            </a:r>
            <a:br>
              <a:rPr lang="it-IT" sz="3100" dirty="0">
                <a:solidFill>
                  <a:schemeClr val="bg1">
                    <a:lumMod val="95000"/>
                  </a:schemeClr>
                </a:solidFill>
              </a:rPr>
            </a:br>
            <a:r>
              <a:rPr lang="it-IT" sz="3100" dirty="0">
                <a:solidFill>
                  <a:schemeClr val="bg1">
                    <a:lumMod val="95000"/>
                  </a:schemeClr>
                </a:solidFill>
              </a:rPr>
              <a:t>Medicina Veterinaria</a:t>
            </a:r>
            <a:br>
              <a:rPr lang="it-IT" sz="3100" dirty="0">
                <a:solidFill>
                  <a:schemeClr val="bg1">
                    <a:lumMod val="95000"/>
                  </a:schemeClr>
                </a:solidFill>
              </a:rPr>
            </a:br>
            <a:endParaRPr lang="it-IT" b="1" dirty="0">
              <a:solidFill>
                <a:schemeClr val="bg1">
                  <a:lumMod val="95000"/>
                </a:schemeClr>
              </a:solidFill>
            </a:endParaRPr>
          </a:p>
        </p:txBody>
      </p:sp>
      <p:sp>
        <p:nvSpPr>
          <p:cNvPr id="3" name="Sottotitolo 2">
            <a:extLst>
              <a:ext uri="{FF2B5EF4-FFF2-40B4-BE49-F238E27FC236}">
                <a16:creationId xmlns:a16="http://schemas.microsoft.com/office/drawing/2014/main" id="{A47570A9-2AA2-D41C-9B7C-8CE234C09279}"/>
              </a:ext>
            </a:extLst>
          </p:cNvPr>
          <p:cNvSpPr>
            <a:spLocks noGrp="1"/>
          </p:cNvSpPr>
          <p:nvPr>
            <p:ph type="subTitle" idx="1"/>
          </p:nvPr>
        </p:nvSpPr>
        <p:spPr>
          <a:xfrm>
            <a:off x="1524000" y="2876843"/>
            <a:ext cx="9144000" cy="1655762"/>
          </a:xfrm>
        </p:spPr>
        <p:txBody>
          <a:bodyPr>
            <a:normAutofit/>
          </a:bodyPr>
          <a:lstStyle/>
          <a:p>
            <a:r>
              <a:rPr lang="it-IT" sz="6000" b="1" dirty="0">
                <a:solidFill>
                  <a:schemeClr val="bg1">
                    <a:lumMod val="95000"/>
                  </a:schemeClr>
                </a:solidFill>
              </a:rPr>
              <a:t>PORTALE DIDATTICO</a:t>
            </a:r>
            <a:endParaRPr lang="it-IT" sz="6000" dirty="0"/>
          </a:p>
        </p:txBody>
      </p:sp>
      <p:pic>
        <p:nvPicPr>
          <p:cNvPr id="4" name="Immagine 3">
            <a:extLst>
              <a:ext uri="{FF2B5EF4-FFF2-40B4-BE49-F238E27FC236}">
                <a16:creationId xmlns:a16="http://schemas.microsoft.com/office/drawing/2014/main" id="{0DCE26F4-6F2D-BA69-1809-80A799A41AE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230092" cy="954492"/>
          </a:xfrm>
          <a:prstGeom prst="rect">
            <a:avLst/>
          </a:prstGeom>
          <a:noFill/>
        </p:spPr>
      </p:pic>
    </p:spTree>
    <p:extLst>
      <p:ext uri="{BB962C8B-B14F-4D97-AF65-F5344CB8AC3E}">
        <p14:creationId xmlns:p14="http://schemas.microsoft.com/office/powerpoint/2010/main" val="180853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C95B032-7B6B-0C60-6F7D-3E538B2EAEA7}"/>
              </a:ext>
            </a:extLst>
          </p:cNvPr>
          <p:cNvSpPr>
            <a:spLocks noGrp="1"/>
          </p:cNvSpPr>
          <p:nvPr>
            <p:ph type="title"/>
          </p:nvPr>
        </p:nvSpPr>
        <p:spPr>
          <a:xfrm>
            <a:off x="838200" y="69444"/>
            <a:ext cx="10515600" cy="1325563"/>
          </a:xfrm>
        </p:spPr>
        <p:txBody>
          <a:bodyPr/>
          <a:lstStyle/>
          <a:p>
            <a:r>
              <a:rPr lang="it-IT" b="1" dirty="0">
                <a:solidFill>
                  <a:schemeClr val="accent1">
                    <a:lumMod val="50000"/>
                  </a:schemeClr>
                </a:solidFill>
              </a:rPr>
              <a:t>Mungitura del colostro nella scrofa</a:t>
            </a:r>
          </a:p>
        </p:txBody>
      </p:sp>
      <p:sp>
        <p:nvSpPr>
          <p:cNvPr id="3" name="Segnaposto contenuto 2">
            <a:extLst>
              <a:ext uri="{FF2B5EF4-FFF2-40B4-BE49-F238E27FC236}">
                <a16:creationId xmlns:a16="http://schemas.microsoft.com/office/drawing/2014/main" id="{BBF99101-09BA-2DAF-CDFB-32339B956C6F}"/>
              </a:ext>
            </a:extLst>
          </p:cNvPr>
          <p:cNvSpPr>
            <a:spLocks noGrp="1"/>
          </p:cNvSpPr>
          <p:nvPr>
            <p:ph idx="1"/>
          </p:nvPr>
        </p:nvSpPr>
        <p:spPr>
          <a:xfrm>
            <a:off x="711590" y="1395006"/>
            <a:ext cx="10515600" cy="4991725"/>
          </a:xfrm>
        </p:spPr>
        <p:txBody>
          <a:bodyPr>
            <a:normAutofit fontScale="92500" lnSpcReduction="10000"/>
          </a:bodyPr>
          <a:lstStyle/>
          <a:p>
            <a:r>
              <a:rPr lang="it-IT" dirty="0">
                <a:solidFill>
                  <a:schemeClr val="accent1">
                    <a:lumMod val="50000"/>
                  </a:schemeClr>
                </a:solidFill>
              </a:rPr>
              <a:t>La raccolta del colostro da scrofe adulte e la successiva refrigerazione e congelamento consente di poterlo somministrare in caso di mancata suzione da parte dei suinetti. Vengono preferite scrofe adulte, più disponibili delle primipare, con mammelle più voluminose che forniscono qualità di colostro migliori in rapporto al contenuto anticorpale. </a:t>
            </a:r>
          </a:p>
          <a:p>
            <a:r>
              <a:rPr lang="it-IT"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a:rPr>
              <a:t>https://youtu.be/hb5IMJKMVDM</a:t>
            </a:r>
            <a:endParaRPr lang="it-IT" dirty="0">
              <a:solidFill>
                <a:schemeClr val="accent1">
                  <a:lumMod val="50000"/>
                </a:schemeClr>
              </a:solidFill>
            </a:endParaRPr>
          </a:p>
          <a:p>
            <a:endParaRPr lang="it-IT" dirty="0">
              <a:solidFill>
                <a:schemeClr val="accent1">
                  <a:lumMod val="50000"/>
                </a:schemeClr>
              </a:solidFill>
            </a:endParaRPr>
          </a:p>
          <a:p>
            <a:pPr marL="0" indent="0">
              <a:buNone/>
            </a:pPr>
            <a:r>
              <a:rPr lang="it-IT" sz="4800" b="1" dirty="0">
                <a:solidFill>
                  <a:schemeClr val="accent1">
                    <a:lumMod val="50000"/>
                  </a:schemeClr>
                </a:solidFill>
                <a:latin typeface="+mj-lt"/>
              </a:rPr>
              <a:t>Somministrazione del colostro</a:t>
            </a:r>
          </a:p>
          <a:p>
            <a:r>
              <a:rPr lang="it-IT" dirty="0">
                <a:solidFill>
                  <a:schemeClr val="accent1">
                    <a:lumMod val="50000"/>
                  </a:schemeClr>
                </a:solidFill>
              </a:rPr>
              <a:t>Per la somministrazione del colostro si possono utilizzare siringhe senza ago, biberon o anche la cannula </a:t>
            </a:r>
            <a:r>
              <a:rPr lang="it-IT" dirty="0" err="1">
                <a:solidFill>
                  <a:schemeClr val="accent1">
                    <a:lumMod val="50000"/>
                  </a:schemeClr>
                </a:solidFill>
              </a:rPr>
              <a:t>endo</a:t>
            </a:r>
            <a:r>
              <a:rPr lang="it-IT" dirty="0">
                <a:solidFill>
                  <a:schemeClr val="accent1">
                    <a:lumMod val="50000"/>
                  </a:schemeClr>
                </a:solidFill>
              </a:rPr>
              <a:t>-esofagea. Quest’ultima diventa una scelta obbligata in quanto  spesso nei suinetti manca il riflesso della deglutizione.</a:t>
            </a:r>
            <a:endParaRPr lang="it-IT" sz="1800" u="sng" dirty="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endParaRPr>
          </a:p>
          <a:p>
            <a:r>
              <a:rPr lang="it-IT"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https://youtu.be/DoXg3Yy56oo</a:t>
            </a:r>
            <a:r>
              <a:rPr lang="it-IT" sz="1800" dirty="0">
                <a:solidFill>
                  <a:srgbClr val="030303"/>
                </a:solidFill>
                <a:effectLst/>
                <a:latin typeface="Calibri" panose="020F0502020204030204" pitchFamily="34" charset="0"/>
                <a:ea typeface="Calibri" panose="020F0502020204030204" pitchFamily="34" charset="0"/>
              </a:rPr>
              <a:t> </a:t>
            </a:r>
            <a:endParaRPr lang="it-IT" dirty="0"/>
          </a:p>
        </p:txBody>
      </p:sp>
      <p:pic>
        <p:nvPicPr>
          <p:cNvPr id="4" name="Immagine 3">
            <a:extLst>
              <a:ext uri="{FF2B5EF4-FFF2-40B4-BE49-F238E27FC236}">
                <a16:creationId xmlns:a16="http://schemas.microsoft.com/office/drawing/2014/main" id="{C3E68CBA-6804-A3E9-025F-D8FAD790CF8C}"/>
              </a:ext>
            </a:extLst>
          </p:cNvPr>
          <p:cNvPicPr>
            <a:picLocks noChangeAspect="1"/>
          </p:cNvPicPr>
          <p:nvPr/>
        </p:nvPicPr>
        <p:blipFill>
          <a:blip r:embed="rId4"/>
          <a:stretch>
            <a:fillRect/>
          </a:stretch>
        </p:blipFill>
        <p:spPr>
          <a:xfrm>
            <a:off x="8047029" y="6197193"/>
            <a:ext cx="3694496" cy="591363"/>
          </a:xfrm>
          <a:prstGeom prst="rect">
            <a:avLst/>
          </a:prstGeom>
        </p:spPr>
      </p:pic>
    </p:spTree>
    <p:extLst>
      <p:ext uri="{BB962C8B-B14F-4D97-AF65-F5344CB8AC3E}">
        <p14:creationId xmlns:p14="http://schemas.microsoft.com/office/powerpoint/2010/main" val="386819851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119</Words>
  <Application>Microsoft Office PowerPoint</Application>
  <PresentationFormat>Widescreen</PresentationFormat>
  <Paragraphs>9</Paragraphs>
  <Slides>2</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vt:i4>
      </vt:variant>
    </vt:vector>
  </HeadingPairs>
  <TitlesOfParts>
    <vt:vector size="6" baseType="lpstr">
      <vt:lpstr>Arial</vt:lpstr>
      <vt:lpstr>Calibri</vt:lpstr>
      <vt:lpstr>Calibri Light</vt:lpstr>
      <vt:lpstr>Tema di Office</vt:lpstr>
      <vt:lpstr>Corso di Laurea  Medicina Veterinaria </vt:lpstr>
      <vt:lpstr>Mungitura del colostro nella scrofa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Corso di Laurea  Medicina Veterinaria </dc:title>
  <dc:creator>Rossella Di Palo</dc:creator>
  <cp:lastModifiedBy>Rossella Di Palo</cp:lastModifiedBy>
  <cp:revision>1</cp:revision>
  <dcterms:created xsi:type="dcterms:W3CDTF">2023-04-17T13:46:25Z</dcterms:created>
  <dcterms:modified xsi:type="dcterms:W3CDTF">2023-04-17T13:47:22Z</dcterms:modified>
</cp:coreProperties>
</file>